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63" r:id="rId4"/>
    <p:sldId id="261" r:id="rId5"/>
    <p:sldId id="266" r:id="rId6"/>
    <p:sldId id="264" r:id="rId7"/>
    <p:sldId id="265" r:id="rId8"/>
    <p:sldId id="262" r:id="rId9"/>
    <p:sldId id="259" r:id="rId10"/>
    <p:sldId id="257" r:id="rId11"/>
    <p:sldId id="268" r:id="rId1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7" d="100"/>
          <a:sy n="67" d="100"/>
        </p:scale>
        <p:origin x="5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EE663-5E04-4FEB-BC02-66891E9A0AA1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A6A23-1F28-47CB-A490-32FB29B7C3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446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Interesting and very relevant. A unique dataset, multiple research and policy implications</a:t>
            </a:r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A6A23-1F28-47CB-A490-32FB29B7C391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2541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F84FF-1EEE-512D-8B3B-3C0FA92CD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777FFD-C72A-EE6D-A122-F1F3D51027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99BCC8-BEF0-A8F9-6979-42DB7EAF17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Interesting and very relevant. A unique dataset, multiple research and policy implications</a:t>
            </a:r>
            <a:endParaRPr lang="es-C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452691-C68F-F7A0-6190-60B69E06A8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A6A23-1F28-47CB-A490-32FB29B7C391}" type="slidenum">
              <a:rPr lang="es-CL" smtClean="0"/>
              <a:t>11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5474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201F38-FB4E-4468-94E4-C04BDAF242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6FFBF8D-D83A-4BB3-A054-2985477302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CA026D-852F-4EF3-83C2-AA82E9BAD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9795F9-3A38-42FB-A575-C947FE927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018154-0CF3-42A8-9741-9EE3A7C0B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3334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28CD12-70D6-436A-AE26-F910101D4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9446B05-17BF-4EE0-9BEC-250D072AE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CA7968-D86B-48CA-ADD8-3364DBD23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A6140E-A7A8-40CB-B4A5-C7B751E15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3F8F5D-5744-44AD-8FBB-0CA7D4D99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6625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03F424F-E12F-4FB4-9DCE-51B5552257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9818795-1746-409C-987F-50FAACA6D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2E465F-8FCD-420A-93C7-D7E61712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2FA82A-0C5D-4D83-8029-ECC0F7DB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ED97A5-68D3-4934-8B93-AEEF8AC50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413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630FE7-F244-4E90-AB9A-929B55C87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7EB88E-E512-413A-BC39-B33C905F9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8E747A-8F8E-4B93-8FBD-10FFB305C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1AACCF-CAC6-4B24-B349-949693B2B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F346ED-A01E-4266-8DE0-EBDB4F702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565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2BA38-A5D9-46C2-8521-C1EA3EDCE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DE72CAD-2BF8-41FA-8371-AECDB3240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CC2DB9-3F76-4FB9-8D35-7D0C2520B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8008BF-C800-483B-8F39-2A4E272FD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9AA25A-89D0-48BD-9E52-91F8FFA90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7746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205E97-B0D3-4B9D-A53E-A589D3F04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AD7E26-86A0-4E0D-9F24-2F2B0EE3B9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57BDDBF-92DF-4806-A7FC-8CED1D2F07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D40E6C7-1556-47D4-AD51-4277A7933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6CBF8DD-296D-4098-97C4-7F6784AB3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416F2CE-4D4C-403B-BBA9-C255E16B1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127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575F57-9A25-4985-8760-631D9B56F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462CAB-4C03-454F-B35C-BB9B98FF2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B46DC27-319C-4CEC-BAD8-DB82738D5F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C0D847E-A444-48D2-A741-209DC6AF5A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D14492B-898F-4004-911D-AD8A2A2BF3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B8966B9-D382-4D14-A67A-C024E67F8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8FC55DB-B90A-4373-B598-499C46216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2D9C4A5-55D2-43DD-BD38-03735B311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757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EBA226-7771-4C17-815C-518FB196F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0C049F5-5E33-4E44-AE46-8E0F7988D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2BA7572-159C-4024-BB99-D5263371F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6482C3-72E0-492B-B45A-9EBD25E38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7889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DA31E94-1F31-4873-83CD-663E09735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4CE8776-7A9A-4573-8645-6E7A396C4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993449D-8326-4858-89A5-2BD89CD07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7883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BDC329-5755-4B1E-AE75-77B87F07C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C02406-B7DD-4EE4-A1C9-DD860635C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308E95D-89F2-4ABC-865B-D054F73CE2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2F692F-CA13-4A79-9CAC-B4D2D7E0A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BC4BEF2-44C4-4895-B95F-FD1C47953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89F604B-3C19-4A20-A818-203BA9600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175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C9AA34-5DF7-49AB-830E-157BFD8CE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C015E47-D734-46A7-9C44-5502688293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CC2EF0-E7A0-4C45-9A47-3D51275C3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1DE29C0-3022-4F9A-9B5A-26FA481BA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22E602A-2900-45A6-9A54-08D64741D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F1B5265-E4FE-4FE5-AE03-2CA841FA1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544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B3F9358-3EFF-451E-82BE-0D8B398E1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BF6F8BC-BE62-459E-AA1C-20B72326C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FA287D-72F1-4216-BEFB-C350E3F96D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BE3E4-BB04-49ED-AE63-7228D2C1E4B7}" type="datetimeFigureOut">
              <a:rPr lang="es-CL" smtClean="0"/>
              <a:t>02-12-2024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4983C9-B499-4822-9945-E9804BE8D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048F5A3-559E-4B35-8A63-0039A2FEB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03982-7A05-4A24-839F-E7F60C236ABC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7245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8E67E5-109C-4C9C-90C7-205EE0044D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0" i="0" u="none" strike="noStrike" baseline="0" dirty="0">
                <a:latin typeface="CMBX12"/>
              </a:rPr>
              <a:t>Weather Shocks and Food Prices in a Very Diverse</a:t>
            </a:r>
            <a:br>
              <a:rPr lang="en-US" sz="3600" b="0" i="0" u="none" strike="noStrike" baseline="0" dirty="0">
                <a:latin typeface="CMBX12"/>
              </a:rPr>
            </a:br>
            <a:r>
              <a:rPr lang="es-CL" sz="3600" b="0" i="0" u="none" strike="noStrike" baseline="0" dirty="0">
                <a:latin typeface="CMBX12"/>
              </a:rPr>
              <a:t>Country: </a:t>
            </a:r>
            <a:r>
              <a:rPr lang="es-CL" sz="3600" b="0" i="0" u="none" strike="noStrike" baseline="0" dirty="0" err="1">
                <a:latin typeface="CMBX12"/>
              </a:rPr>
              <a:t>Evidence</a:t>
            </a:r>
            <a:r>
              <a:rPr lang="es-CL" sz="3600" b="0" i="0" u="none" strike="noStrike" baseline="0" dirty="0">
                <a:latin typeface="CMBX12"/>
              </a:rPr>
              <a:t> </a:t>
            </a:r>
            <a:r>
              <a:rPr lang="es-CL" sz="3600" b="0" i="0" u="none" strike="noStrike" baseline="0" dirty="0" err="1">
                <a:latin typeface="CMBX12"/>
              </a:rPr>
              <a:t>from</a:t>
            </a:r>
            <a:r>
              <a:rPr lang="es-CL" sz="3600" b="0" i="0" u="none" strike="noStrike" baseline="0" dirty="0">
                <a:latin typeface="CMBX12"/>
              </a:rPr>
              <a:t> Colombia</a:t>
            </a:r>
            <a:br>
              <a:rPr lang="es-CL" sz="1800" b="0" i="0" u="none" strike="noStrike" baseline="0" dirty="0">
                <a:latin typeface="SFRM1200"/>
              </a:rPr>
            </a:br>
            <a:r>
              <a:rPr lang="pt-BR" sz="1800" b="0" i="0" u="none" strike="noStrike" baseline="0" dirty="0">
                <a:latin typeface="CMR12"/>
              </a:rPr>
              <a:t>Alexander Almeida, Camilo </a:t>
            </a:r>
            <a:r>
              <a:rPr lang="pt-BR" sz="1800" b="0" i="0" u="none" strike="noStrike" baseline="0" dirty="0" err="1">
                <a:latin typeface="CMR12"/>
              </a:rPr>
              <a:t>Bohorquez-Penuela</a:t>
            </a:r>
            <a:r>
              <a:rPr lang="pt-BR" sz="1800" b="0" i="0" u="none" strike="noStrike" baseline="0" dirty="0">
                <a:latin typeface="CMR12"/>
              </a:rPr>
              <a:t>, Leonardo</a:t>
            </a:r>
            <a:br>
              <a:rPr lang="pt-BR" sz="1800" b="0" i="0" u="none" strike="noStrike" baseline="0" dirty="0">
                <a:latin typeface="CMR12"/>
              </a:rPr>
            </a:br>
            <a:r>
              <a:rPr lang="es-CL" sz="1800" b="0" i="0" u="none" strike="noStrike" baseline="0" dirty="0">
                <a:latin typeface="CMR12"/>
              </a:rPr>
              <a:t>Bonilla-Meja, and </a:t>
            </a:r>
            <a:r>
              <a:rPr lang="es-CL" sz="1800" b="0" i="0" u="none" strike="noStrike" baseline="0" dirty="0" err="1">
                <a:latin typeface="CMR12"/>
              </a:rPr>
              <a:t>Anabelle</a:t>
            </a:r>
            <a:r>
              <a:rPr lang="es-CL" sz="1800" b="0" i="0" u="none" strike="noStrike" baseline="0" dirty="0">
                <a:latin typeface="CMR12"/>
              </a:rPr>
              <a:t> </a:t>
            </a:r>
            <a:r>
              <a:rPr lang="es-CL" sz="1800" b="0" i="0" u="none" strike="noStrike" baseline="0" dirty="0" err="1">
                <a:latin typeface="CMR12"/>
              </a:rPr>
              <a:t>Couleau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C1072A4-57CD-404F-B0FF-434E4230AC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31920"/>
            <a:ext cx="9144000" cy="1325880"/>
          </a:xfrm>
        </p:spPr>
        <p:txBody>
          <a:bodyPr>
            <a:noAutofit/>
          </a:bodyPr>
          <a:lstStyle/>
          <a:p>
            <a:r>
              <a:rPr lang="en-US" sz="2000" dirty="0"/>
              <a:t>Discussant </a:t>
            </a:r>
            <a:r>
              <a:rPr lang="en-US" sz="2000" b="1" dirty="0"/>
              <a:t>Oscar Melo </a:t>
            </a:r>
            <a:r>
              <a:rPr lang="en-US" sz="2000" dirty="0"/>
              <a:t>– Pontificia Universidad Cat</a:t>
            </a:r>
            <a:r>
              <a:rPr lang="es-CL" sz="2000" dirty="0" err="1"/>
              <a:t>ólica</a:t>
            </a:r>
            <a:r>
              <a:rPr lang="es-CL" sz="2000" dirty="0"/>
              <a:t> de Chile</a:t>
            </a:r>
          </a:p>
          <a:p>
            <a:endParaRPr lang="es-CL" sz="2000" dirty="0"/>
          </a:p>
          <a:p>
            <a:pPr algn="l"/>
            <a:endParaRPr lang="es-CL" sz="2000" b="0" i="0" u="none" strike="noStrike" baseline="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Segoe UI" panose="020B0502040204020203" pitchFamily="34" charset="0"/>
              </a:rPr>
              <a:t> </a:t>
            </a:r>
            <a:r>
              <a:rPr lang="en-US" sz="2000" b="1" i="0" u="none" strike="noStrike" baseline="0" dirty="0">
                <a:solidFill>
                  <a:srgbClr val="AA312E"/>
                </a:solidFill>
                <a:latin typeface="Segoe UI" panose="020B0502040204020203" pitchFamily="34" charset="0"/>
              </a:rPr>
              <a:t>14th BIS Consultative Council for the Americas Research Conference on “Macro-financial implications of climate change and environmental degradation </a:t>
            </a:r>
          </a:p>
          <a:p>
            <a:endParaRPr lang="es-CL" sz="2000" dirty="0"/>
          </a:p>
          <a:p>
            <a:r>
              <a:rPr lang="es-CL" sz="2000" dirty="0" err="1"/>
              <a:t>Dec</a:t>
            </a:r>
            <a:r>
              <a:rPr lang="es-CL" sz="2000" dirty="0"/>
              <a:t> 2 &amp; 3 </a:t>
            </a:r>
            <a:r>
              <a:rPr lang="en-US" sz="2000" dirty="0"/>
              <a:t>Bogotá, Colombia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2735003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3495B4-EE6B-47A9-AB02-102EF6DDF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275" y="2489200"/>
            <a:ext cx="10515600" cy="1325563"/>
          </a:xfrm>
        </p:spPr>
        <p:txBody>
          <a:bodyPr/>
          <a:lstStyle/>
          <a:p>
            <a:r>
              <a:rPr lang="en-US" dirty="0"/>
              <a:t>Thanks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61497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838EBB-A673-9CD5-BD67-262451741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ED14F1-9298-3FF5-5869-D2BD042B6E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0" i="0" u="none" strike="noStrike" baseline="0" dirty="0">
                <a:latin typeface="CMBX12"/>
              </a:rPr>
              <a:t>Weather Shocks and Food Prices in a Very Diverse</a:t>
            </a:r>
            <a:br>
              <a:rPr lang="en-US" sz="3600" b="0" i="0" u="none" strike="noStrike" baseline="0" dirty="0">
                <a:latin typeface="CMBX12"/>
              </a:rPr>
            </a:br>
            <a:r>
              <a:rPr lang="es-CL" sz="3600" b="0" i="0" u="none" strike="noStrike" baseline="0" dirty="0">
                <a:latin typeface="CMBX12"/>
              </a:rPr>
              <a:t>Country: </a:t>
            </a:r>
            <a:r>
              <a:rPr lang="es-CL" sz="3600" b="0" i="0" u="none" strike="noStrike" baseline="0" dirty="0" err="1">
                <a:latin typeface="CMBX12"/>
              </a:rPr>
              <a:t>Evidence</a:t>
            </a:r>
            <a:r>
              <a:rPr lang="es-CL" sz="3600" b="0" i="0" u="none" strike="noStrike" baseline="0" dirty="0">
                <a:latin typeface="CMBX12"/>
              </a:rPr>
              <a:t> </a:t>
            </a:r>
            <a:r>
              <a:rPr lang="es-CL" sz="3600" b="0" i="0" u="none" strike="noStrike" baseline="0" dirty="0" err="1">
                <a:latin typeface="CMBX12"/>
              </a:rPr>
              <a:t>from</a:t>
            </a:r>
            <a:r>
              <a:rPr lang="es-CL" sz="3600" b="0" i="0" u="none" strike="noStrike" baseline="0" dirty="0">
                <a:latin typeface="CMBX12"/>
              </a:rPr>
              <a:t> Colombia</a:t>
            </a:r>
            <a:br>
              <a:rPr lang="es-CL" sz="1800" b="0" i="0" u="none" strike="noStrike" baseline="0" dirty="0">
                <a:latin typeface="SFRM1200"/>
              </a:rPr>
            </a:br>
            <a:r>
              <a:rPr lang="pt-BR" sz="1800" b="0" i="0" u="none" strike="noStrike" baseline="0" dirty="0">
                <a:latin typeface="CMR12"/>
              </a:rPr>
              <a:t>Alexander Almeida, Camilo </a:t>
            </a:r>
            <a:r>
              <a:rPr lang="pt-BR" sz="1800" b="0" i="0" u="none" strike="noStrike" baseline="0" dirty="0" err="1">
                <a:latin typeface="CMR12"/>
              </a:rPr>
              <a:t>Bohorquez-Penuela</a:t>
            </a:r>
            <a:r>
              <a:rPr lang="pt-BR" sz="1800" b="0" i="0" u="none" strike="noStrike" baseline="0" dirty="0">
                <a:latin typeface="CMR12"/>
              </a:rPr>
              <a:t>, Leonardo</a:t>
            </a:r>
            <a:br>
              <a:rPr lang="pt-BR" sz="1800" b="0" i="0" u="none" strike="noStrike" baseline="0" dirty="0">
                <a:latin typeface="CMR12"/>
              </a:rPr>
            </a:br>
            <a:r>
              <a:rPr lang="es-CL" sz="1800" b="0" i="0" u="none" strike="noStrike" baseline="0" dirty="0">
                <a:latin typeface="CMR12"/>
              </a:rPr>
              <a:t>Bonilla-Meja, and </a:t>
            </a:r>
            <a:r>
              <a:rPr lang="es-CL" sz="1800" b="0" i="0" u="none" strike="noStrike" baseline="0" dirty="0" err="1">
                <a:latin typeface="CMR12"/>
              </a:rPr>
              <a:t>Anabelle</a:t>
            </a:r>
            <a:r>
              <a:rPr lang="es-CL" sz="1800" b="0" i="0" u="none" strike="noStrike" baseline="0" dirty="0">
                <a:latin typeface="CMR12"/>
              </a:rPr>
              <a:t> </a:t>
            </a:r>
            <a:r>
              <a:rPr lang="es-CL" sz="1800" b="0" i="0" u="none" strike="noStrike" baseline="0" dirty="0" err="1">
                <a:latin typeface="CMR12"/>
              </a:rPr>
              <a:t>Couleau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C2D009-EFA0-7628-6BBD-2296828B8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31920"/>
            <a:ext cx="9144000" cy="1325880"/>
          </a:xfrm>
        </p:spPr>
        <p:txBody>
          <a:bodyPr>
            <a:noAutofit/>
          </a:bodyPr>
          <a:lstStyle/>
          <a:p>
            <a:r>
              <a:rPr lang="en-US" sz="2000" dirty="0"/>
              <a:t>Discussant </a:t>
            </a:r>
            <a:r>
              <a:rPr lang="en-US" sz="2000" b="1" dirty="0"/>
              <a:t>Oscar Melo </a:t>
            </a:r>
            <a:r>
              <a:rPr lang="en-US" sz="2000" dirty="0"/>
              <a:t>– Pontificia Universidad Cat</a:t>
            </a:r>
            <a:r>
              <a:rPr lang="es-CL" sz="2000" dirty="0" err="1"/>
              <a:t>ólica</a:t>
            </a:r>
            <a:r>
              <a:rPr lang="es-CL" sz="2000" dirty="0"/>
              <a:t> de Chile</a:t>
            </a:r>
          </a:p>
          <a:p>
            <a:endParaRPr lang="es-CL" sz="2000" dirty="0"/>
          </a:p>
          <a:p>
            <a:pPr algn="l"/>
            <a:endParaRPr lang="es-CL" sz="2000" b="0" i="0" u="none" strike="noStrike" baseline="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Segoe UI" panose="020B0502040204020203" pitchFamily="34" charset="0"/>
              </a:rPr>
              <a:t> </a:t>
            </a:r>
            <a:r>
              <a:rPr lang="en-US" sz="2000" b="1" i="0" u="none" strike="noStrike" baseline="0" dirty="0">
                <a:solidFill>
                  <a:srgbClr val="AA312E"/>
                </a:solidFill>
                <a:latin typeface="Segoe UI" panose="020B0502040204020203" pitchFamily="34" charset="0"/>
              </a:rPr>
              <a:t>14th BIS Consultative Council for the Americas Research Conference on “Macro-financial implications of climate change and environmental degradation </a:t>
            </a:r>
          </a:p>
          <a:p>
            <a:endParaRPr lang="es-CL" sz="2000" dirty="0"/>
          </a:p>
          <a:p>
            <a:r>
              <a:rPr lang="es-CL" sz="2000" dirty="0" err="1"/>
              <a:t>Dec</a:t>
            </a:r>
            <a:r>
              <a:rPr lang="es-CL" sz="2000" dirty="0"/>
              <a:t> 2 &amp; 3 </a:t>
            </a:r>
            <a:r>
              <a:rPr lang="en-US" sz="2000" dirty="0"/>
              <a:t>Bogotá, Colombia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428518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364781-D3D5-4668-B7B5-B9E1A8ACD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of findings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682EA2-6634-413E-90A4-A552ADE95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effects smaller than national effects</a:t>
            </a:r>
          </a:p>
          <a:p>
            <a:r>
              <a:rPr lang="en-US" dirty="0"/>
              <a:t>Excessive local precipitation (reduces) increase prices of (non-) perennials(?)</a:t>
            </a:r>
          </a:p>
          <a:p>
            <a:r>
              <a:rPr lang="en-US" dirty="0"/>
              <a:t>Lack (lower) local precipitation increases prices (except carrots).</a:t>
            </a:r>
          </a:p>
          <a:p>
            <a:r>
              <a:rPr lang="en-US" dirty="0"/>
              <a:t>Farm characteristics explain difference in existence of price increase</a:t>
            </a:r>
          </a:p>
          <a:p>
            <a:r>
              <a:rPr lang="en-US" dirty="0"/>
              <a:t>Important drivers of price increase: </a:t>
            </a:r>
          </a:p>
          <a:p>
            <a:pPr lvl="1"/>
            <a:r>
              <a:rPr lang="en-US" dirty="0"/>
              <a:t>farm area and access to non-natural water source (high precipitation)</a:t>
            </a:r>
          </a:p>
          <a:p>
            <a:pPr lvl="1"/>
            <a:r>
              <a:rPr lang="en-US" dirty="0"/>
              <a:t>Access to credit and crop type (low precipitation)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69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4FD1A-AA89-0790-E211-D25CB29A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</a:t>
            </a:r>
            <a:endParaRPr lang="es-C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221A9-E04D-6158-5807-EBF3AD9B2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Placing the work in the international lit (no only Colombia)</a:t>
            </a:r>
          </a:p>
          <a:p>
            <a:r>
              <a:rPr lang="en-US" dirty="0"/>
              <a:t>Illustrate for what can results be used for: why is heterogeneity relevant </a:t>
            </a:r>
          </a:p>
          <a:p>
            <a:r>
              <a:rPr lang="en-US" dirty="0"/>
              <a:t>How could Climate Change projections be used</a:t>
            </a:r>
          </a:p>
          <a:p>
            <a:r>
              <a:rPr lang="en-US" dirty="0"/>
              <a:t>What are the further avenues of enquiry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5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C1A7FE-EBC1-1F37-3511-8DC333890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E8F242-D65F-BB2D-09B7-252F0343F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TWFE</a:t>
            </a:r>
          </a:p>
          <a:p>
            <a:r>
              <a:rPr lang="en-US" dirty="0"/>
              <a:t>Dependent var: (log) ag product prices at different markets</a:t>
            </a:r>
          </a:p>
          <a:p>
            <a:r>
              <a:rPr lang="en-US" dirty="0"/>
              <a:t>Independent var:  weighted proportion of last six months of high and low precipitation</a:t>
            </a:r>
          </a:p>
          <a:p>
            <a:r>
              <a:rPr lang="en-US" dirty="0"/>
              <a:t>Heterogeneous (time and area) and staggered treatment?</a:t>
            </a:r>
          </a:p>
          <a:p>
            <a:r>
              <a:rPr lang="en-US" dirty="0"/>
              <a:t>Analyze if the assumptions needed are met</a:t>
            </a:r>
          </a:p>
          <a:p>
            <a:r>
              <a:rPr lang="en-US" dirty="0"/>
              <a:t>Consider more general estimation method  </a:t>
            </a:r>
            <a:r>
              <a:rPr lang="fr-FR" dirty="0"/>
              <a:t>(e.g. De Chaisemartin and d’</a:t>
            </a:r>
            <a:r>
              <a:rPr lang="fr-FR" dirty="0" err="1"/>
              <a:t>Haultfoeuille</a:t>
            </a:r>
            <a:r>
              <a:rPr lang="fr-FR" dirty="0"/>
              <a:t>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08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D55103-1BAF-AAFF-8463-0908457FD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09A87A-5FCF-11D2-41A9-27CDF89B1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0F8C67-6218-D16C-DDCF-E0B270DB7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2050"/>
            <a:ext cx="10515600" cy="50149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Treatment variable	</a:t>
            </a:r>
          </a:p>
          <a:p>
            <a:r>
              <a:rPr lang="en-US" dirty="0"/>
              <a:t>Not clear how the potential difference in timing of effects is addressed (as discussed initially)</a:t>
            </a:r>
          </a:p>
          <a:p>
            <a:r>
              <a:rPr lang="en-US" dirty="0"/>
              <a:t>High precipitation may manifest in a few hours or day, not affecting monthly average</a:t>
            </a:r>
          </a:p>
          <a:p>
            <a:r>
              <a:rPr lang="en-US" dirty="0"/>
              <a:t>Precipitation may also affect at the wrong timing (i.e. flowering) </a:t>
            </a:r>
          </a:p>
          <a:p>
            <a:r>
              <a:rPr lang="en-US" dirty="0"/>
              <a:t>Each crop has different growing cycles (that may differ across areas)</a:t>
            </a:r>
          </a:p>
          <a:p>
            <a:r>
              <a:rPr lang="en-US" dirty="0"/>
              <a:t>Some are irrigated, expect less dependency on precipitation</a:t>
            </a:r>
          </a:p>
          <a:p>
            <a:r>
              <a:rPr lang="en-US" dirty="0"/>
              <a:t>Non-irrigated native species are probably best adapted and more sensitive to deviation from normal precipitation?</a:t>
            </a:r>
          </a:p>
          <a:p>
            <a:r>
              <a:rPr lang="en-US" dirty="0"/>
              <a:t>Any evidence for marketing disruptions and its relevance?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906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DAA4C-0C83-2362-48E4-F6638A4C8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EFE718-5822-B960-434E-0388ACE39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A33D3E-06D4-1231-560D-7E2055C765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Economic structure</a:t>
            </a:r>
          </a:p>
          <a:p>
            <a:r>
              <a:rPr lang="en-US" dirty="0"/>
              <a:t> are prices of (near) market connected (arbitrage)</a:t>
            </a:r>
          </a:p>
          <a:p>
            <a:r>
              <a:rPr lang="en-US" dirty="0"/>
              <a:t> are there imported products (what would be the role in resilience?)</a:t>
            </a:r>
          </a:p>
          <a:p>
            <a:r>
              <a:rPr lang="en-US" dirty="0"/>
              <a:t> what is the role of close substitutes (and the indirect effect of precipitation) </a:t>
            </a:r>
          </a:p>
          <a:p>
            <a:r>
              <a:rPr lang="en-US" dirty="0"/>
              <a:t>potential cross crop Price effects: Joint estimation?</a:t>
            </a:r>
          </a:p>
          <a:p>
            <a:r>
              <a:rPr lang="en-US" dirty="0"/>
              <a:t>Sketch the hypothesized Data Generating Process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401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21065-07C4-C365-14CB-51E6B8346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07F454-1B31-7769-5A8F-5E646A284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Meta-analysis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CCB8AE-3146-C893-EB80-2DCEA1F2C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8800"/>
            <a:ext cx="10515600" cy="4348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Random Forest</a:t>
            </a:r>
          </a:p>
          <a:p>
            <a:r>
              <a:rPr lang="en-US" dirty="0"/>
              <a:t>Statistical analysis of factor contribution?</a:t>
            </a:r>
          </a:p>
          <a:p>
            <a:r>
              <a:rPr lang="en-US" dirty="0"/>
              <a:t>The contribution is based on initial conditions (that might have changed?)</a:t>
            </a:r>
          </a:p>
          <a:p>
            <a:r>
              <a:rPr lang="en-US" dirty="0"/>
              <a:t>Maybe is enough with the regression on the price increase dummy</a:t>
            </a:r>
          </a:p>
          <a:p>
            <a:r>
              <a:rPr lang="en-US" dirty="0"/>
              <a:t>Need to explain and justify why 12 versions of these regressions (and what model was used)</a:t>
            </a:r>
          </a:p>
          <a:p>
            <a:r>
              <a:rPr lang="en-US" dirty="0"/>
              <a:t>justify each step chosen, think would results be different with other choices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021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622AD1-3E03-5615-5D06-9CD3383D9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Meta-analysis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FAFD10-1EEC-7E19-0B8F-6425FA8EC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Clarify what are results versus discussion and plausible explanations</a:t>
            </a:r>
          </a:p>
          <a:p>
            <a:r>
              <a:rPr lang="en-US" dirty="0"/>
              <a:t>Random forest: How to reconcile the meta regressions with the random forest results?</a:t>
            </a:r>
          </a:p>
          <a:p>
            <a:r>
              <a:rPr lang="en-US" dirty="0"/>
              <a:t>Resilience means prices adjusting or not adjusting?: farmers vs non farming households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65750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71B6E1-7577-424F-90CC-77C9627A2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 more accurate language . (e.g.  instead of time say months)</a:t>
            </a:r>
          </a:p>
          <a:p>
            <a:r>
              <a:rPr lang="en-US" dirty="0"/>
              <a:t>Always use the same word for the same concept</a:t>
            </a:r>
          </a:p>
          <a:p>
            <a:r>
              <a:rPr lang="en-US" dirty="0"/>
              <a:t>The weather and agriculture characterization is a bit distant to the analysis presented later</a:t>
            </a:r>
          </a:p>
          <a:p>
            <a:r>
              <a:rPr lang="en-US" dirty="0"/>
              <a:t>Plott the actual variables used</a:t>
            </a:r>
          </a:p>
          <a:p>
            <a:r>
              <a:rPr lang="en-US" dirty="0"/>
              <a:t>Specify the actual risk trying to address, and identify more precise indicators for those risks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53495B4-EE6B-47A9-AB02-102EF6DDF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Suggestions</a:t>
            </a:r>
          </a:p>
        </p:txBody>
      </p:sp>
    </p:spTree>
    <p:extLst>
      <p:ext uri="{BB962C8B-B14F-4D97-AF65-F5344CB8AC3E}">
        <p14:creationId xmlns:p14="http://schemas.microsoft.com/office/powerpoint/2010/main" val="17896727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658</Words>
  <Application>Microsoft Office PowerPoint</Application>
  <PresentationFormat>Widescreen</PresentationFormat>
  <Paragraphs>76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CMBX12</vt:lpstr>
      <vt:lpstr>CMR12</vt:lpstr>
      <vt:lpstr>Segoe UI</vt:lpstr>
      <vt:lpstr>SFRM1200</vt:lpstr>
      <vt:lpstr>Tema de Office</vt:lpstr>
      <vt:lpstr>Weather Shocks and Food Prices in a Very Diverse Country: Evidence from Colombia Alexander Almeida, Camilo Bohorquez-Penuela, Leonardo Bonilla-Meja, and Anabelle Couleau</vt:lpstr>
      <vt:lpstr>Summary of findings</vt:lpstr>
      <vt:lpstr>Contribution</vt:lpstr>
      <vt:lpstr>Methodology</vt:lpstr>
      <vt:lpstr>Methodology</vt:lpstr>
      <vt:lpstr>Methodology</vt:lpstr>
      <vt:lpstr>Meta-analysis</vt:lpstr>
      <vt:lpstr>Meta-analysis</vt:lpstr>
      <vt:lpstr>General Suggestions</vt:lpstr>
      <vt:lpstr>Thanks</vt:lpstr>
      <vt:lpstr>Weather Shocks and Food Prices in a Very Diverse Country: Evidence from Colombia Alexander Almeida, Camilo Bohorquez-Penuela, Leonardo Bonilla-Meja, and Anabelle Couleau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Oscar Melo</dc:creator>
  <cp:lastModifiedBy>Oscar Melo</cp:lastModifiedBy>
  <cp:revision>10</cp:revision>
  <dcterms:created xsi:type="dcterms:W3CDTF">2024-11-29T18:28:38Z</dcterms:created>
  <dcterms:modified xsi:type="dcterms:W3CDTF">2024-12-02T05:38:35Z</dcterms:modified>
</cp:coreProperties>
</file>